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B32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600" b="1">
                <a:solidFill>
                  <a:srgbClr val="FFFFFF"/>
                </a:solidFill>
                <a:latin typeface="Source Sans Pro"/>
              </a:rPr>
              <a:t>SHEQ Safety Performance Board Pack</a:t>
            </a:r>
          </a:p>
          <a:p>
            <a:r>
              <a:rPr sz="1200">
                <a:solidFill>
                  <a:srgbClr val="D7F2FF"/>
                </a:solidFill>
                <a:latin typeface="Source Sans Pro"/>
              </a:rPr>
              <a:t>Safety Energy, event hotspots, and leadership action priorities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463040"/>
            <a:ext cx="10972800" cy="91440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13B5EA"/>
                </a:solidFill>
                <a:latin typeface="Source Sans Pro"/>
              </a:rPr>
              <a:t>Scope</a:t>
            </a:r>
          </a:p>
          <a:p>
            <a:r>
              <a:rPr sz="1000">
                <a:solidFill>
                  <a:srgbClr val="0B3254"/>
                </a:solidFill>
                <a:latin typeface="Source Sans Pro"/>
              </a:rPr>
              <a:t>Events: 08 Jul 2023 to 31 Dec 2025 | Safety Energy: 01 Jan 2024 to 31 Dec 2025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743200"/>
            <a:ext cx="260604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>
                <a:solidFill>
                  <a:srgbClr val="64748B"/>
                </a:solidFill>
                <a:latin typeface="Source Sans Pro"/>
              </a:rPr>
              <a:t>Events</a:t>
            </a:r>
          </a:p>
          <a:p>
            <a:pPr algn="ctr"/>
            <a:r>
              <a:rPr sz="1800" b="1">
                <a:solidFill>
                  <a:srgbClr val="0B3254"/>
                </a:solidFill>
                <a:latin typeface="Source Sans Pro"/>
              </a:rPr>
              <a:t>2621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37560" y="2743200"/>
            <a:ext cx="260604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>
                <a:solidFill>
                  <a:srgbClr val="64748B"/>
                </a:solidFill>
                <a:latin typeface="Source Sans Pro"/>
              </a:rPr>
              <a:t>Moderate+ Events</a:t>
            </a:r>
          </a:p>
          <a:p>
            <a:pPr algn="ctr"/>
            <a:r>
              <a:rPr sz="1800" b="1">
                <a:solidFill>
                  <a:srgbClr val="0B3254"/>
                </a:solidFill>
                <a:latin typeface="Source Sans Pro"/>
              </a:rPr>
              <a:t>88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126480" y="2743200"/>
            <a:ext cx="260604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>
                <a:solidFill>
                  <a:srgbClr val="64748B"/>
                </a:solidFill>
                <a:latin typeface="Source Sans Pro"/>
              </a:rPr>
              <a:t>MV Events</a:t>
            </a:r>
          </a:p>
          <a:p>
            <a:pPr algn="ctr"/>
            <a:r>
              <a:rPr sz="1800" b="1">
                <a:solidFill>
                  <a:srgbClr val="0B3254"/>
                </a:solidFill>
                <a:latin typeface="Source Sans Pro"/>
              </a:rPr>
              <a:t>279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915400" y="2743200"/>
            <a:ext cx="2606040" cy="118872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>
                <a:solidFill>
                  <a:srgbClr val="64748B"/>
                </a:solidFill>
                <a:latin typeface="Source Sans Pro"/>
              </a:rPr>
              <a:t>CCC Avg Quality</a:t>
            </a:r>
          </a:p>
          <a:p>
            <a:pPr algn="ctr"/>
            <a:r>
              <a:rPr sz="1800" b="1">
                <a:solidFill>
                  <a:srgbClr val="0B3254"/>
                </a:solidFill>
                <a:latin typeface="Source Sans Pro"/>
              </a:rPr>
              <a:t>28.2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4480560"/>
            <a:ext cx="10972800" cy="1097280"/>
          </a:xfrm>
          <a:prstGeom prst="roundRect">
            <a:avLst/>
          </a:prstGeom>
          <a:solidFill>
            <a:srgbClr val="F0F5FA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13B5EA"/>
                </a:solidFill>
                <a:latin typeface="Source Sans Pro"/>
              </a:rPr>
              <a:t>Generated</a:t>
            </a:r>
          </a:p>
          <a:p>
            <a:r>
              <a:rPr sz="1000">
                <a:solidFill>
                  <a:srgbClr val="0B3254"/>
                </a:solidFill>
                <a:latin typeface="Source Sans Pro"/>
              </a:rPr>
              <a:t>09 April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064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B3254"/>
                </a:solidFill>
                <a:latin typeface="Source Sans Pro"/>
              </a:rPr>
              <a:t>Executive Summary</a:t>
            </a:r>
          </a:p>
          <a:p>
            <a:r>
              <a:rPr sz="1100">
                <a:solidFill>
                  <a:srgbClr val="64748B"/>
                </a:solidFill>
                <a:latin typeface="Source Sans Pro"/>
              </a:rPr>
              <a:t>What leaders should know right now</a:t>
            </a:r>
          </a:p>
        </p:txBody>
      </p:sp>
      <p:pic>
        <p:nvPicPr>
          <p:cNvPr id="3" name="Picture 2" descr="ch_quality_mi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005840"/>
            <a:ext cx="5394960" cy="2370783"/>
          </a:xfrm>
          <a:prstGeom prst="rect">
            <a:avLst/>
          </a:prstGeom>
        </p:spPr>
      </p:pic>
      <p:pic>
        <p:nvPicPr>
          <p:cNvPr id="4" name="Picture 3" descr="ch_project_quadra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005840"/>
            <a:ext cx="5440680" cy="38294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4160520"/>
            <a:ext cx="5486400" cy="2011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3B5EA"/>
                </a:solidFill>
                <a:latin typeface="Source Sans Pro"/>
              </a:rPr>
              <a:t>Key Messages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CCCs averaged a quality score of 28.2/100 over the last 24 months, with 68.3% assessed as shallow and 1.4% assessed as high value.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Resources shows a high-volume / low-value pattern in CCC activity: 2869 records with average quality 28.7 and 67.7% shallow entries.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Emerging Safety Energy themes in the recent six months include Grinder, Quality Inspection Checklist, Thermal Stress.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LLC records currently show the strongest overall documentation quality among the three leading activity types.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20" y="4160520"/>
            <a:ext cx="5394960" cy="2011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DC2626"/>
                </a:solidFill>
                <a:latin typeface="Source Sans Pro"/>
              </a:rPr>
              <a:t>Priority Actions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Moderate-or-above consequence events make up 3.4% of recorded events. Review whether controls around the highest-consequence scenarios are being verified often enough in field activity.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31 Lost Time Injuries were recorded in the analysis window. Review the underlying work types, contributing factors, and recovery actions for common patterns.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Serious events are most frequently recorded in Afternoon (12:00-17:59). Use this to target pre-start, supervision, and fatigue controls at the riskiest parts of the day.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Motor vehicle events account for 10.6% of all events. Review journey management, road conditions, and vehicle type patterns in the MVE section.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064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B3254"/>
                </a:solidFill>
                <a:latin typeface="Source Sans Pro"/>
              </a:rPr>
              <a:t>Event Hotspots</a:t>
            </a:r>
          </a:p>
          <a:p>
            <a:r>
              <a:rPr sz="1100">
                <a:solidFill>
                  <a:srgbClr val="64748B"/>
                </a:solidFill>
                <a:latin typeface="Source Sans Pro"/>
              </a:rPr>
              <a:t>Where event burden and serious consequences are concentrated</a:t>
            </a:r>
          </a:p>
        </p:txBody>
      </p:sp>
      <p:pic>
        <p:nvPicPr>
          <p:cNvPr id="3" name="Picture 2" descr="ch_serious_hotspo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960120"/>
            <a:ext cx="5486400" cy="2705528"/>
          </a:xfrm>
          <a:prstGeom prst="rect">
            <a:avLst/>
          </a:prstGeom>
        </p:spPr>
      </p:pic>
      <p:pic>
        <p:nvPicPr>
          <p:cNvPr id="4" name="Picture 3" descr="ch_events_month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960120"/>
            <a:ext cx="5440680" cy="19476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4343400"/>
            <a:ext cx="1097280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3B5EA"/>
                </a:solidFill>
                <a:latin typeface="Source Sans Pro"/>
              </a:rPr>
              <a:t>Leadership Focus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Highest serious-event project: Far North Waters (11 serious events)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Most common serious-event timing: Afternoon (12:00-17:59) (40 events)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Motor vehicle events: 279 total, 7 moderate+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064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B3254"/>
                </a:solidFill>
                <a:latin typeface="Source Sans Pro"/>
              </a:rPr>
              <a:t>Leading Activity Quality</a:t>
            </a:r>
          </a:p>
          <a:p>
            <a:r>
              <a:rPr sz="1100">
                <a:solidFill>
                  <a:srgbClr val="64748B"/>
                </a:solidFill>
                <a:latin typeface="Source Sans Pro"/>
              </a:rPr>
              <a:t>Whether LLC, CCC, and OCC records look meaningful and actionable</a:t>
            </a:r>
          </a:p>
        </p:txBody>
      </p:sp>
      <p:pic>
        <p:nvPicPr>
          <p:cNvPr id="3" name="Picture 2" descr="ch_quality_tre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914400"/>
            <a:ext cx="5486400" cy="1967826"/>
          </a:xfrm>
          <a:prstGeom prst="rect">
            <a:avLst/>
          </a:prstGeom>
        </p:spPr>
      </p:pic>
      <p:pic>
        <p:nvPicPr>
          <p:cNvPr id="4" name="Picture 3" descr="ch_quality_mix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914400"/>
            <a:ext cx="5440680" cy="2390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4434840"/>
            <a:ext cx="10972800" cy="1554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3B5EA"/>
                </a:solidFill>
                <a:latin typeface="Source Sans Pro"/>
              </a:rPr>
              <a:t>Quality Readout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CCC: quality 28.2/100, shallow 68.3%, follow-up 16.4%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OCC: quality 10.4/100, shallow 91.9%, follow-up 10.0%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LLC: quality 58.2/100, shallow 2.8%, follow-up 42.2%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064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B3254"/>
                </a:solidFill>
                <a:latin typeface="Source Sans Pro"/>
              </a:rPr>
              <a:t>Projects and Locations</a:t>
            </a:r>
          </a:p>
          <a:p>
            <a:r>
              <a:rPr sz="1100">
                <a:solidFill>
                  <a:srgbClr val="64748B"/>
                </a:solidFill>
                <a:latin typeface="Source Sans Pro"/>
              </a:rPr>
              <a:t>Which areas appear strongest and which need direct intervention</a:t>
            </a:r>
          </a:p>
        </p:txBody>
      </p:sp>
      <p:pic>
        <p:nvPicPr>
          <p:cNvPr id="3" name="Picture 2" descr="ch_project_quadra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960120"/>
            <a:ext cx="5486400" cy="3861610"/>
          </a:xfrm>
          <a:prstGeom prst="rect">
            <a:avLst/>
          </a:prstGeom>
        </p:spPr>
      </p:pic>
      <p:pic>
        <p:nvPicPr>
          <p:cNvPr id="4" name="Picture 3" descr="ch_low_value_unit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960120"/>
            <a:ext cx="5440680" cy="20549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" y="4434840"/>
            <a:ext cx="10972800" cy="1554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DC2626"/>
                </a:solidFill>
                <a:latin typeface="Source Sans Pro"/>
              </a:rPr>
              <a:t>Watchlist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Project watch: Far North Waters | events 112 | serious 11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Project watch: ENR NZ South | events 189 | serious 9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Project watch: Utilita | events 93 | serious 8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Location watch: Far North Waters | events 112 | serious 11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Location watch: Lines | events 130 | serious 6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Location watch: Project Services | events 68 | serious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228600"/>
            <a:ext cx="1106424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0B3254"/>
                </a:solidFill>
                <a:latin typeface="Source Sans Pro"/>
              </a:rPr>
              <a:t>Recommended Actions</a:t>
            </a:r>
          </a:p>
          <a:p>
            <a:r>
              <a:rPr sz="1100">
                <a:solidFill>
                  <a:srgbClr val="64748B"/>
                </a:solidFill>
                <a:latin typeface="Source Sans Pro"/>
              </a:rPr>
              <a:t>Executive actions generated from the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51560"/>
            <a:ext cx="5303520" cy="5212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DC2626"/>
                </a:solidFill>
                <a:latin typeface="Source Sans Pro"/>
              </a:rPr>
              <a:t>Immediate Priorities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Moderate-or-above consequence events make up 3.4% of recorded events. Review whether controls around the highest-consequence scenarios are being verified often enough in field activity.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31 Lost Time Injuries were recorded in the analysis window. Review the underlying work types, contributing factors, and recovery actions for common patterns.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Serious events are most frequently recorded in Afternoon (12:00-17:59). Use this to target pre-start, supervision, and fatigue controls at the riskiest parts of the day.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Motor vehicle events account for 10.6% of all events. Review journey management, road conditions, and vehicle type patterns in the MVE section.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Prioritise a motor vehicle risk review for Yarra Valley Water O&amp;M where MV exposure is most visible, with particular attention to Main Road driving conditions.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0" y="1051560"/>
            <a:ext cx="5303520" cy="5212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3B5EA"/>
                </a:solidFill>
                <a:latin typeface="Source Sans Pro"/>
              </a:rPr>
              <a:t>Next Priorities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Business Unit 'Sector Overhead' shows declining leading-activity volume in the recent period. Targeted engagement from the sector SHEQ team is recommended.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'Resources' has both high leading-activity and high event volumes. This may indicate reactive activity patterns — review whether conversations are targeting root causes rather than responding after the fact.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'Energy &amp; Renewables' has both high leading-activity and high event volumes. This may indicate reactive activity patterns — review whether conversations are targeting root causes rather than responding after the fact.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'Water &amp; Environmental Services' has both high leading-activity and high event volumes. This may indicate reactive activity patterns — review whether conversations are targeting root causes rather than responding after the fact.</a:t>
            </a:r>
          </a:p>
          <a:p>
            <a:pPr>
              <a:defRPr sz="1100">
                <a:solidFill>
                  <a:srgbClr val="0B3254"/>
                </a:solidFill>
                <a:latin typeface="Source Sans Pro"/>
              </a:defRPr>
            </a:pPr>
            <a:r>
              <a:t>Focus the next leadership review on project 'Far North Waters', which recorded 112 events and 11 serious events against 589 leading activities.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